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7"/>
  </p:notesMasterIdLst>
  <p:handoutMasterIdLst>
    <p:handoutMasterId r:id="rId5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334" r:id="rId22"/>
    <p:sldId id="335" r:id="rId23"/>
    <p:sldId id="284" r:id="rId24"/>
    <p:sldId id="269" r:id="rId25"/>
    <p:sldId id="304" r:id="rId26"/>
    <p:sldId id="305" r:id="rId27"/>
    <p:sldId id="307" r:id="rId28"/>
    <p:sldId id="306" r:id="rId29"/>
    <p:sldId id="308" r:id="rId30"/>
    <p:sldId id="270" r:id="rId31"/>
    <p:sldId id="336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337" r:id="rId54"/>
    <p:sldId id="275" r:id="rId55"/>
    <p:sldId id="329" r:id="rId5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Pi Chan" initials="PC" lastIdx="1" clrIdx="6">
    <p:extLst>
      <p:ext uri="{19B8F6BF-5375-455C-9EA6-DF929625EA0E}">
        <p15:presenceInfo xmlns:p15="http://schemas.microsoft.com/office/powerpoint/2012/main" userId="dccaf06bf39a7e77" providerId="Windows Live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5682" autoAdjust="0"/>
  </p:normalViewPr>
  <p:slideViewPr>
    <p:cSldViewPr snapToGrid="0" snapToObjects="1">
      <p:cViewPr varScale="1">
        <p:scale>
          <a:sx n="94" d="100"/>
          <a:sy n="94" d="100"/>
        </p:scale>
        <p:origin x="86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E-4CD4-AC78-E557B23B0E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FE-4CD4-AC78-E557B23B0E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Tree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FE-4CD4-AC78-E557B23B0E1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K-Nearest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Accuracy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0.83330000000000004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FE-4CD4-AC78-E557B23B0E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453584"/>
        <c:axId val="2128454000"/>
      </c:barChart>
      <c:catAx>
        <c:axId val="212845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454000"/>
        <c:crosses val="autoZero"/>
        <c:auto val="1"/>
        <c:lblAlgn val="ctr"/>
        <c:lblOffset val="100"/>
        <c:noMultiLvlLbl val="0"/>
      </c:catAx>
      <c:valAx>
        <c:axId val="212845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453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8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5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31416chan/Coursera-Applied-Data-Science-Capstone/blob/07e61d917346674b1d013b39d6612eda41309e1b/2.%20Data%20Collection%20with%20Web%20Scraping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31416chan/Coursera-Applied-Data-Science-Capstone/blob/07e61d917346674b1d013b39d6612eda41309e1b/3.%20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31416chan/Coursera-Applied-Data-Science-Capstone/blob/07e61d917346674b1d013b39d6612eda41309e1b/5.%20Exploratory%20Data%20Analysis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31416chan/Coursera-Applied-Data-Science-Capstone/blob/07e61d917346674b1d013b39d6612eda41309e1b/4.%20Exploratory%20Data%20Analysis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31416chan/Coursera-Applied-Data-Science-Capstone/blob/07e61d917346674b1d013b39d6612eda41309e1b/6.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31416chan/Coursera-Applied-Data-Science-Capstone/blob/07e61d917346674b1d013b39d6612eda41309e1b/7.%20Interactive%20Dashboar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31416chan/Coursera-Applied-Data-Science-Capstone/blob/07e61d917346674b1d013b39d6612eda41309e1b/7.%20Interactive%20Dashboard.py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31416chan/Coursera-Applied-Data-Science-Capstone/blob/07e61d917346674b1d013b39d6612eda41309e1b/8.%20Machine%20Learning%20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31416chan/Coursera-Applied-Data-Science-Capstone/blob/07e61d917346674b1d013b39d6612eda41309e1b/8.%20Machine%20Learning%20Prediction.ipynb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i31416chan/Coursera-Applied-Data-Science-Capstone/blob/07e61d917346674b1d013b39d6612eda41309e1b/1.%20Data%20Collection%20API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Xing Wei, Chan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July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F4952-56AD-C39F-70B8-88159E34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80" y="2584580"/>
            <a:ext cx="5425331" cy="19865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B982415-4BF1-2BDF-064D-A24C36610E1F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4640263" cy="3918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HTML content from Falcon 9 Wikipedia page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BeautifulSoup object from the HTML content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Extract the table containing required information from the BeautifulSoup object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Create launch_dict dictionary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Create a dataframe from the launch_dict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Replace ‘\n’ from the strings in the dataframe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Replace the NULL value from “Payload Mass” column with the mean value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9D2857-755C-9F29-1D3A-5FADC31D2C2A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https://github.com/pi31416chan/Coursera-Applied-Data-Science-Capstone/blob/07e61d917346674b1d013b39d6612eda41309e1b/2.%20Data%20Collection%20with%20Web%20Scraping.ipynb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8175E-FAEE-4281-848B-7CA2DA35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14" y="2649894"/>
            <a:ext cx="5616297" cy="20956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9BBDE52-17FF-CB85-0384-0FE2C7B91986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4640263" cy="39188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previously collected dataset from CSV file into dataframe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Inspect basic information of the dataframe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dtypes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describe(), shape, …)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launch count of different launch sites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launch count of different orbits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launch outcomes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“Class” column from launch outcome to convert launch outcome from text to 0 (Failure) or 1 (Successful)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80FCC9-6652-B62C-BE71-A4404287DE08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https://github.com/pi31416chan/Coursera-Applied-Data-Science-Capstone/blob/07e61d917346674b1d013b39d6612eda41309e1b/3.%20Data%20wrangling.ipynb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A4FF677-69DE-BF0B-2A34-4B0594E0C320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5275262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 Payload Mass (hue = ‘Class’)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how the successful rate (Class) changes with Flight Number or Payload Mass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 Launch Site (hue = ‘Class’)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between Flight Number, Launch Site and Class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 Launch Site (hue = ‘Class’)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between Payload Mass, Launch Site and Class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</a:t>
            </a:r>
            <a:r>
              <a:rPr lang="en-SG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of each orbit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relationship between success rate of each orbit type</a:t>
            </a:r>
            <a:endParaRPr lang="en-SG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347DD19-73AB-6195-62D9-1494836DF1AD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https://github.com/pi31416chan/Coursera-Applied-Data-Science-Capstone/blob/07e61d917346674b1d013b39d6612eda41309e1b/5.%20Exploratory%20Data%20Analysis%20with%20Data%20Visualization.ipynb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633547-CD67-FC7D-F3BA-20A473249E6F}"/>
              </a:ext>
            </a:extLst>
          </p:cNvPr>
          <p:cNvSpPr txBox="1">
            <a:spLocks/>
          </p:cNvSpPr>
          <p:nvPr/>
        </p:nvSpPr>
        <p:spPr>
          <a:xfrm>
            <a:off x="6027811" y="1390260"/>
            <a:ext cx="5257800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 Orbit Type (hue = ‘Class’)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</a:t>
            </a:r>
            <a:r>
              <a:rPr lang="en-SG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Orbit type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 Orbit Type (hue = ‘Class’)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relationship between Payload Mass and Orbit type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 vs Success 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yearly trend</a:t>
            </a:r>
            <a:endParaRPr lang="en-SG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412DA63-975A-B5C3-EAE9-39F90183E98C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5275262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spacex_capstone.spacextbl;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Launch_Site FROM spacex_capstone.spacextbl WHERE Launch_Site LIKE "CCA%" LIMIT 5;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FROM spacex_capstone.spacextbl WHERE Customer = "NASA (CRS)";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spacex_capstone.spacextbl WHERE Booster_Version = "F9 v1.1";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MIN(`Date`),Landing_Outcome FROM spacex_capstone.spacextbl WHERE Landing_Outcome = "Success (ground pad)";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 FROM spacex_capstone.spacextbl WHERE Landing_Outcome = 'Success (drone ship)' AND PAYLOAD_MASS__KG_ BETWEEN 4000 AND 6000;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F7CFB7-5876-AAFD-580A-0278DF245259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https://github.com/pi31416chan/Coursera-Applied-Data-Science-Capstone/blob/07e61d917346674b1d013b39d6612eda41309e1b/4.%20Exploratory%20Data%20Analysis%20with%20SQL.ipynb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4F7696D-181C-B194-151F-7B45FF5B91CE}"/>
              </a:ext>
            </a:extLst>
          </p:cNvPr>
          <p:cNvSpPr txBox="1">
            <a:spLocks/>
          </p:cNvSpPr>
          <p:nvPr/>
        </p:nvSpPr>
        <p:spPr>
          <a:xfrm>
            <a:off x="6027811" y="1390260"/>
            <a:ext cx="5257800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7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Mission_Outcome,COUNT(Mission_Outcome) FROM spacex_capstone.spacextbl GROUP BY Mission_Outcome;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+mj-lt"/>
              <a:buAutoNum type="arabicPeriod" startAt="7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Booster_Version,PAYLOAD_MASS__KG_ FROM spacex_capstone.spacextbl WHERE PAYLOAD_MASS__KG_ = (SELECT MAX(PAYLOAD_MASS__KG_) FROM spacex_capstone.spacextbl);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 startAt="7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Landing_Outcome,Booster_Version,Launch_Site FROM spacex_capstone.spacextbl WHERE Landing_Outcome LIKE "%drone%" AND Landing_Outcome LIKE "%Fail%" AND YEAR(`Date`) = 2015;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 startAt="7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Landing_Outcome,COUNT(Landing_Outcome) FROM spacex_capstone.spacextbl WHERE `Date` BETWEEN '2010-06-04' AND '2017-03-20’ GROUP BY Landing_Outcome ORDER BY COUNT(Landing_Outcome) DESC;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F842DCD-3DC4-0DC6-58B0-ED6CB8CF0587}"/>
              </a:ext>
            </a:extLst>
          </p:cNvPr>
          <p:cNvSpPr txBox="1">
            <a:spLocks/>
          </p:cNvSpPr>
          <p:nvPr/>
        </p:nvSpPr>
        <p:spPr>
          <a:xfrm>
            <a:off x="820737" y="1390261"/>
            <a:ext cx="10464873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highlight the area of NASA headquarter &amp; multiple launch sites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mark the coordinate of each rocket launch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hold nearby markers into a cluster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Icon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illustrate the launch outcome of each rocket launch with </a:t>
            </a:r>
            <a:r>
              <a:rPr lang="en-SG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</a:t>
            </a:r>
            <a:endParaRPr lang="en-SG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MousePosition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get the coordinate where the mouse pointer points at in the map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illustrate the distance from the nearest public objects (City, Highway, Railway)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CFE7392-2040-3BC4-CEDF-83D28CD91B34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https://github.com/pi31416chan/Coursera-Applied-Data-Science-Capstone/blob/07e61d917346674b1d013b39d6612eda41309e1b/6.%20Interactive%20Visual%20Analytics%20with%20Folium.ipynb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5B9A6C4-F911-23F0-38E8-64FB692676D6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5275262" cy="2038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Interactions: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List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select the Launch Site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Slider Bar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select the range of Payload Mass</a:t>
            </a:r>
            <a:endParaRPr lang="en-SG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002E4A-3CB5-D1DE-BEE9-8EA2FC627E82}"/>
              </a:ext>
            </a:extLst>
          </p:cNvPr>
          <p:cNvSpPr txBox="1">
            <a:spLocks/>
          </p:cNvSpPr>
          <p:nvPr/>
        </p:nvSpPr>
        <p:spPr>
          <a:xfrm>
            <a:off x="820737" y="4716367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https://github.com/pi31416chan/Coursera-Applied-Data-Science-Capstone/blob/07e61d917346674b1d013b39d6612eda41309e1b/7.%20Interactive%20Dashboard.ipynb</a:t>
            </a: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788447F-6971-12C8-7C2C-E702C5F25D82}"/>
              </a:ext>
            </a:extLst>
          </p:cNvPr>
          <p:cNvSpPr txBox="1">
            <a:spLocks/>
          </p:cNvSpPr>
          <p:nvPr/>
        </p:nvSpPr>
        <p:spPr>
          <a:xfrm>
            <a:off x="6027811" y="1390260"/>
            <a:ext cx="5257800" cy="2038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Success Rate of different launch sites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visualize the Payload Mass, Success Rate and Booster Version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D07D4B-8EDA-3A4E-6E4D-9832DC8556EE}"/>
              </a:ext>
            </a:extLst>
          </p:cNvPr>
          <p:cNvSpPr txBox="1">
            <a:spLocks/>
          </p:cNvSpPr>
          <p:nvPr/>
        </p:nvSpPr>
        <p:spPr>
          <a:xfrm>
            <a:off x="820738" y="569347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Source Code (Python):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https://github.com/pi31416chan/Coursera-Applied-Data-Science-Capstone/blob/07e61d917346674b1d013b39d6612eda41309e1b/7.%20Interactive%20Dashboard.py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1F1A3B-7727-C845-C50C-BB1341A0C080}"/>
              </a:ext>
            </a:extLst>
          </p:cNvPr>
          <p:cNvSpPr txBox="1">
            <a:spLocks/>
          </p:cNvSpPr>
          <p:nvPr/>
        </p:nvSpPr>
        <p:spPr>
          <a:xfrm>
            <a:off x="820738" y="1390261"/>
            <a:ext cx="5275262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dataset from CSV file as 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 the “Class” column into Y as a numpy array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 data of X</a:t>
            </a: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StandardScaler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the dataset into train (80%) and test (20%) datasets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GridSearchCV to get best parameters for Logistic Regression, plot confusion matrix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GridSearchCV to get best parameters for Support Vector Machine , plot confusion matrix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GridSearchCV to get best parameters for Decision Tree , plot confusion matrix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GridSearchCV to get best parameters for K-Nearest Neighbors , plot confusion matrix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accuracy score and confusion matrix to select the best classification model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D0AAB87-74D0-BCCA-738C-6084A33711A3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8451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https://github.com/pi31416chan/Coursera-Applied-Data-Science-Capstone/blob/07e61d917346674b1d013b39d6612eda41309e1b/8.%20Machine%20Learning%20Prediction.ipynb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1400" dirty="0">
                <a:solidFill>
                  <a:srgbClr val="FF0000"/>
                </a:solidFill>
                <a:latin typeface="Abadi" panose="020B0604020104020204" pitchFamily="34" charset="0"/>
              </a:rPr>
              <a:t>Ignore the long auto-generated warning due to some features are deprecated and scroll to the bottom, thanks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1600" dirty="0"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96F48-27BC-4D7B-B307-DD48B592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807" y="2000050"/>
            <a:ext cx="512516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(EDA)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6A6BCEE-597B-7502-D695-23A9A43D8ED1}"/>
              </a:ext>
            </a:extLst>
          </p:cNvPr>
          <p:cNvSpPr txBox="1">
            <a:spLocks/>
          </p:cNvSpPr>
          <p:nvPr/>
        </p:nvSpPr>
        <p:spPr>
          <a:xfrm>
            <a:off x="820737" y="1390261"/>
            <a:ext cx="10464873" cy="42867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4 launch sites are involved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LC-39A, VAFB SLC-4E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site has largest successful launch number &amp; highest successful launch 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 success rate at payload &lt;= 5000 and very high success rate at payload &gt; 8000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heavier Payload appears to be higher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orbit type has 100% success rate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orbit type has very high success rate (~87%)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been increasing since 2013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SG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(Interactive Analytics)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0DDC8D-20B9-0E44-FC2C-4BCC17D2C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371601"/>
            <a:ext cx="5989505" cy="449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5EDDF9-55BD-FA3C-8DB8-7C8256039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100" y="1371600"/>
            <a:ext cx="4405288" cy="46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4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94FB9AE-E022-7601-F18A-A02616456C41}"/>
              </a:ext>
            </a:extLst>
          </p:cNvPr>
          <p:cNvSpPr txBox="1">
            <a:spLocks/>
          </p:cNvSpPr>
          <p:nvPr/>
        </p:nvSpPr>
        <p:spPr>
          <a:xfrm>
            <a:off x="820737" y="1390262"/>
            <a:ext cx="2892847" cy="1558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 = 0.01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(Test Dataset):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0.8333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A5E7F-4983-7CA5-35DF-86DEE5A4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982" y="1390262"/>
            <a:ext cx="2424576" cy="187019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B99839-8792-86DB-9DCF-343479C1346A}"/>
              </a:ext>
            </a:extLst>
          </p:cNvPr>
          <p:cNvSpPr txBox="1">
            <a:spLocks/>
          </p:cNvSpPr>
          <p:nvPr/>
        </p:nvSpPr>
        <p:spPr>
          <a:xfrm>
            <a:off x="770011" y="3909526"/>
            <a:ext cx="2892847" cy="1558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 = 1.0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gamma = 0.03162277…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kernel = sigmoid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(Test Dataset):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0.8333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263277-B958-698E-D0BE-0CE781D7D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197" y="3909526"/>
            <a:ext cx="2404538" cy="1870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BBDCE5-888A-264C-AE35-EA792B94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035" y="1390262"/>
            <a:ext cx="2424576" cy="187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4CB80E-7219-E827-CFB0-7F9FFD6B1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6250" y="3909526"/>
            <a:ext cx="2404538" cy="1870196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EA771C6-0A45-35E6-B0F5-315E96BA2834}"/>
              </a:ext>
            </a:extLst>
          </p:cNvPr>
          <p:cNvSpPr txBox="1">
            <a:spLocks/>
          </p:cNvSpPr>
          <p:nvPr/>
        </p:nvSpPr>
        <p:spPr>
          <a:xfrm>
            <a:off x="6056284" y="1427584"/>
            <a:ext cx="2892847" cy="1558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criterion = entropy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max_depth</a:t>
            </a: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4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max_features</a:t>
            </a: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sqrt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splitter = random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(Test Dataset):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0.8333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4FC665C-59D8-7016-3E67-A96A80B63768}"/>
              </a:ext>
            </a:extLst>
          </p:cNvPr>
          <p:cNvSpPr txBox="1">
            <a:spLocks/>
          </p:cNvSpPr>
          <p:nvPr/>
        </p:nvSpPr>
        <p:spPr>
          <a:xfrm>
            <a:off x="6005558" y="3946848"/>
            <a:ext cx="2892847" cy="15582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Parameters: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 = auto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n_neighbors</a:t>
            </a: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10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 = 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SG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(Test Dataset):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0.8333</a:t>
            </a:r>
          </a:p>
        </p:txBody>
      </p:sp>
    </p:spTree>
    <p:extLst>
      <p:ext uri="{BB962C8B-B14F-4D97-AF65-F5344CB8AC3E}">
        <p14:creationId xmlns:p14="http://schemas.microsoft.com/office/powerpoint/2010/main" val="420648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Number and Launch Site does not have a very strong relationship with each other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higher success rate in recent launches (Flight Number &gt; 80)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FE9AB6-2B42-A6E9-7EDE-9FF58A08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0" y="1379375"/>
            <a:ext cx="10158103" cy="32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543975-0B2B-E163-6CE1-0A2A5A34F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79375"/>
            <a:ext cx="10158104" cy="32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57F428-848D-1433-B210-D943B88BAE6B}"/>
              </a:ext>
            </a:extLst>
          </p:cNvPr>
          <p:cNvSpPr txBox="1">
            <a:spLocks/>
          </p:cNvSpPr>
          <p:nvPr/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100% success rate when payload mass &gt; 12000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does not have heavy payload (&gt; 10000)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100% success rate when payload mass &lt; 5500 (approximately)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24E107-DEF5-85C6-A1DC-26B252D5F206}"/>
              </a:ext>
            </a:extLst>
          </p:cNvPr>
          <p:cNvSpPr txBox="1">
            <a:spLocks/>
          </p:cNvSpPr>
          <p:nvPr/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and SSO orbit type has 100% success rate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has very high success rate (&gt;80%)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EB34DE-6E1D-E253-2D9A-3932BC235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26211"/>
            <a:ext cx="5621458" cy="3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739D27-524E-69B8-1D30-98366D058902}"/>
              </a:ext>
            </a:extLst>
          </p:cNvPr>
          <p:cNvSpPr txBox="1">
            <a:spLocks/>
          </p:cNvSpPr>
          <p:nvPr/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to increase when the number of flights increase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orbit type has 100% success rate while the rest of orbit types with 100% </a:t>
            </a:r>
            <a:r>
              <a:rPr lang="en-SG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successrate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only 1 launch count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A2E45F1-07C5-4ACC-9F73-343F1C24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2" y="1316881"/>
            <a:ext cx="5733426" cy="34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C6F277-905D-0BED-A65B-6CD01A948109}"/>
              </a:ext>
            </a:extLst>
          </p:cNvPr>
          <p:cNvSpPr txBox="1">
            <a:spLocks/>
          </p:cNvSpPr>
          <p:nvPr/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SG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we cannot distinguish this well as both positive landing rate and negative landing(unsuccessful mission) are both there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5C7CA3E-A41B-9378-4472-8FC6718F1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88883"/>
            <a:ext cx="5817401" cy="345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00C5C01-D0A6-9137-DF28-DF8B152FCE25}"/>
              </a:ext>
            </a:extLst>
          </p:cNvPr>
          <p:cNvSpPr txBox="1">
            <a:spLocks/>
          </p:cNvSpPr>
          <p:nvPr/>
        </p:nvSpPr>
        <p:spPr>
          <a:xfrm>
            <a:off x="864973" y="4739951"/>
            <a:ext cx="10420638" cy="11290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SG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until 2020 which shows a slight drop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017B53E-36C5-1EC2-B10D-400C3AD05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288884"/>
            <a:ext cx="5664959" cy="345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Please take note I conducted the lab with a local MySQL database, this is because I was unable to connect to IBM_DB2 service when using the magic command (%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kindly refer to the discussion section of this capstone project course if you don’t face this issue yourself to understand more about this issue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 result, the results of the below section might be displayed in a slightly different way because I don’t know how differently MySQL behaves compared to IBM_DB2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Thanks for understanding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SQL Results Notice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DISTINCT(Launch_Site) FROM spacex_capstone.spacextbl;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[('CCAFS LC-40',), ('VAFB SLC-4E',), ('KSC LC-39A',), ('CCAFS SLC-40',)]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4 launch sites available from the dataset, CCAFS LC-40, VAFB SLC-4E, KSC LC-39A, 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3937908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0C12D0D-6664-DF59-BD23-519B75D9FA36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Launch_Site FROM spacex_capstone.spacextbl WHERE Launch_Site LIKE "CCA%" LIMIT 5;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[('CCAFS LC-40’,), ('CCAFS LC-40',), ('CCAFS LC-40',), ('CCAFS LC-40',), ('CCAFS LC-40',)]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only first 5 launch sites begin with “CCA” are shown above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2" y="1426246"/>
            <a:ext cx="5257800" cy="489310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Gather Data from the following sources:</a:t>
            </a:r>
          </a:p>
          <a:p>
            <a:pPr marL="1257300" lvl="2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</a:t>
            </a:r>
          </a:p>
          <a:p>
            <a:pPr marL="1257300" lvl="2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data into suitable formats and data structure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Exploratory Data Analysis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Interactive Analytics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Fit data into various classification models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best model to predict if the first stage will land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Apply the built model into prediction of future rocket launches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92BBE4-2512-F607-FA73-D473B7D99D8F}"/>
              </a:ext>
            </a:extLst>
          </p:cNvPr>
          <p:cNvSpPr txBox="1">
            <a:spLocks/>
          </p:cNvSpPr>
          <p:nvPr/>
        </p:nvSpPr>
        <p:spPr>
          <a:xfrm>
            <a:off x="6027811" y="1426246"/>
            <a:ext cx="5325989" cy="489310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out of all launch sites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Booster has highest successful launch rate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classification models performs almost equally well while Decision Tree performs slightly better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50DFA48-178F-51A6-8A4D-588593EA8DBD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SUM(PAYLOAD_MASS__KG_) FROM spacex_capstone.spacextbl WHERE Customer = "NASA (CRS)";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[(Decimal('45596'),)]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of all payload mass sent by “NASA (CRS)” is 45596 KG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C7AFA-95E8-3860-110A-075672524BF7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AVG(PAYLOAD_MASS__KG_) FROM spacex_capstone.spacextbl WHERE Booster_Version = "F9 v1.1";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[(Decimal('2928.4000'),)]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by “F9 v1.1” booster is 2928.40 KG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FE1EED1-A203-C8AB-0E64-505C9DF8DB6E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MIN(`Date`),Landing_Outcome FROM spacex_capstone.spacextbl WHERE Landing_Outcome = "Success (ground pad)";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</a:t>
            </a:r>
            <a:r>
              <a:rPr lang="en-SG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datetime.date</a:t>
            </a: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(2015, 12, 22), 'Success (ground pad)')]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successful ground landing date is 2015-15-22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6B3F9F8-59B8-0899-3286-96C15CD9E4D5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 FROM spacex_capstone.spacextbl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Landing_Outcome = 'Success (drone ship)' AND PAYLOAD_MASS__KG_ BETWEEN 4000 AND 6000;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[('F9 FT B1022',), ('F9 FT B1026',), ('F9 FT  B1021.2',), ('F9 FT  B1031.2',)]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4 boosters with successful drone ship landing with payload between 4000 and 6000 kg are shown above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D0C9D84-323F-333F-3B8F-79A6775F7C3D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Mission_Outcome,COUNT(Mission_Outcome) FROM spacex_capstone.spacextbl GROUP BY Mission_Outcome;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[('Success', 98),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('Failure (in flight)', 1),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('Success (payload status unclear)', 1),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('Success ', 1)]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100 successful mission and 1 failed 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B666A33-5090-FBB0-6172-0C6D0940D522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Booster_Version,PAYLOAD_MASS__KG_ FROM spacex_capstone.spacextbl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PAYLOAD_MASS__KG_ = (SELECT MAX(PAYLOAD_MASS__KG_) FROM spacex_capstone.spacextbl);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[('F9 B5 B1048.4', 15600), ('F9 B5 B1049.4', 15600), ('F9 B5 B1051.3', 15600), ('F9 B5 B1056.4', 15600)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('F9 B5 B1048.5', 15600), ('F9 B5 B1051.4', 15600), ('F9 B5 B1049.5', 15600), ('F9 B5 B1060.2 ', 15600),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('F9 B5 B1058.3 ', 15600), ('F9 B5 B1051.6', 15600), ('F9 B5 B1060.3', 15600), ('F9 B5 B1049.7 ', 15600)]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carried maximum payload are shown above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388C7AB-E118-7123-348F-7161E0B05DB6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Landing_Outcome,Booster_Version,Launch_Site FROM spacex_capstone.spacextbl WHERE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 LIKE "%drone%" AND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 LIKE "%Fail%" AND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YEAR(`Date`) = 2015;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[('Failure (drone ship)', 'F9 v1.1 B1012', 'CCAFS LC-40’),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('Failure (drone ship)', 'F9 v1.1 B1015', 'CCAFS LC-40')]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failed landing outcome details are shown above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A4FADF8-7A2E-C8F3-EC7F-1FC9C761A1B4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Landing_Outcome,COUNT(Landing_Outcome) FROM spacex_capstone.spacextbl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`Date` BETWEEN '2010-06-04' AND '2017-03-20’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Landing_Outcome 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ORDER BY COUNT(Landing_Outcome) DESC;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[('No attempt', 10), ('Failure (drone ship)', 5), ('Success (drone ship)', 5), ('Controlled (ocean)', 3),</a:t>
            </a:r>
            <a:b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SG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('Success (ground pad)', 3), ('Failure (parachute)', 2), ('Uncontrolled (ocean)', 2), ('Precluded (drone ship)', 1)]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ranking of landing outcomes between 2010-06-04 and 2017-03-20 are shown above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6FCC7-7CC1-9847-6BEC-E7F37EF0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022" y="1547224"/>
            <a:ext cx="7087589" cy="424874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7BC25A4-9674-213D-85CF-A2462D3D4A70}"/>
              </a:ext>
            </a:extLst>
          </p:cNvPr>
          <p:cNvSpPr txBox="1">
            <a:spLocks/>
          </p:cNvSpPr>
          <p:nvPr/>
        </p:nvSpPr>
        <p:spPr>
          <a:xfrm>
            <a:off x="770011" y="1380967"/>
            <a:ext cx="3279476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located nearby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located at around 30 degree north from equator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9721"/>
            <a:ext cx="10530114" cy="4595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SG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SpaceX is an American spacecraft manufacturer, space launch provider, and a satellite communications corporation.</a:t>
            </a:r>
          </a:p>
          <a:p>
            <a:pPr lvl="1">
              <a:spcBef>
                <a:spcPts val="1400"/>
              </a:spcBef>
            </a:pPr>
            <a:r>
              <a:rPr lang="en-SG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SpaceX’s accomplishments include: Sending spacecraft to the International Space Station. </a:t>
            </a:r>
            <a:r>
              <a:rPr lang="en-SG" sz="18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Starlink</a:t>
            </a:r>
            <a:r>
              <a:rPr lang="en-SG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, a satellite internet constellation providing satellite Internet access. Sending manned missions to Space.</a:t>
            </a:r>
          </a:p>
          <a:p>
            <a:pPr lvl="1">
              <a:spcBef>
                <a:spcPts val="1400"/>
              </a:spcBef>
            </a:pPr>
            <a:r>
              <a:rPr lang="en-SG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</a:t>
            </a:r>
            <a:r>
              <a:rPr lang="en-SG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uch of the savings behind SpaceX’s cheap rocket launch is because SpaceX can reuse the first stage.</a:t>
            </a:r>
          </a:p>
          <a:p>
            <a:pPr lvl="1">
              <a:spcBef>
                <a:spcPts val="1400"/>
              </a:spcBef>
            </a:pPr>
            <a:r>
              <a:rPr lang="en-SG" sz="1800" b="0" i="0" dirty="0" err="1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SpaceY</a:t>
            </a:r>
            <a:r>
              <a:rPr lang="en-SG" sz="1800" b="0" i="0" dirty="0">
                <a:solidFill>
                  <a:schemeClr val="bg2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 would like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SG" sz="1800" dirty="0">
                <a:solidFill>
                  <a:schemeClr val="bg2">
                    <a:lumMod val="50000"/>
                  </a:schemeClr>
                </a:solidFill>
                <a:latin typeface="Abadi" panose="020B0604020104020204" pitchFamily="34" charset="0"/>
              </a:rPr>
              <a:t>Main goal is to build a machine learning model to predict whether the first stage will land successfully, which is one of the biggest determinant on the cost of the rocket launch.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Landing Outcome of Launches in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43D0DE-D4E1-6E3B-4146-CB18B872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27" y="1575216"/>
            <a:ext cx="7049484" cy="424874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30E687B-EC6D-82B1-75A2-C87810BB5673}"/>
              </a:ext>
            </a:extLst>
          </p:cNvPr>
          <p:cNvSpPr txBox="1">
            <a:spLocks/>
          </p:cNvSpPr>
          <p:nvPr/>
        </p:nvSpPr>
        <p:spPr>
          <a:xfrm>
            <a:off x="770011" y="1380967"/>
            <a:ext cx="3279476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26 and 7 are the clusters of launch markers at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Green marker represents successful launch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marker represents unsuccessful launch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NOTE: There is an issue with folium unable to load the icon on each marker, please do understand this is the reason why the icons are not displayed properly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nearest attractions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921EDFB-55C3-CDCE-6D40-859A8A7F2E68}"/>
              </a:ext>
            </a:extLst>
          </p:cNvPr>
          <p:cNvSpPr txBox="1">
            <a:spLocks/>
          </p:cNvSpPr>
          <p:nvPr/>
        </p:nvSpPr>
        <p:spPr>
          <a:xfrm>
            <a:off x="770011" y="1380967"/>
            <a:ext cx="3279476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line display the direction and distance from the launch site to the nearest attractions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text in red display the distance from the launch site to the nearest attractions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City (Titusville): 23.14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Highway: 7.75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Railway: 1.35 KM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44D4E-141A-AFF1-E6E6-6AF8DD9F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127" y="1579979"/>
            <a:ext cx="7049484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B1243-F830-B48D-62B6-0063D7C7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70" y="1800808"/>
            <a:ext cx="5103841" cy="375962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B81FD06-55BF-6BE4-3CA1-48B5878A260F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5325989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lowest number of successful launches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Launches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17EB13C-0BC7-4CD1-367E-D6691091E9A6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5325989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76.9% successful launch (10 out of 13 launches)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only 23.1% successful launch (3 out of 13 launches)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C6C06-A02E-0541-9E7B-C7AA0104C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84" y="1856185"/>
            <a:ext cx="5050327" cy="37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9D2DF-4C2B-8CAF-3634-51C403E23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44" y="1378928"/>
            <a:ext cx="10003112" cy="36243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318419-571C-9C52-8F7C-5A72633E2740}"/>
              </a:ext>
            </a:extLst>
          </p:cNvPr>
          <p:cNvSpPr txBox="1">
            <a:spLocks/>
          </p:cNvSpPr>
          <p:nvPr/>
        </p:nvSpPr>
        <p:spPr>
          <a:xfrm>
            <a:off x="864973" y="5085183"/>
            <a:ext cx="10420638" cy="7838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between 2000 to 5500 has highest success rate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booster has highest success rate out of all booster versions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1BE6DC9-F255-DFBD-22A7-852E00520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600808"/>
              </p:ext>
            </p:extLst>
          </p:nvPr>
        </p:nvGraphicFramePr>
        <p:xfrm>
          <a:off x="5001208" y="1371600"/>
          <a:ext cx="6284402" cy="4653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93E99D9-1495-A246-FA6F-BB54979AB7AE}"/>
              </a:ext>
            </a:extLst>
          </p:cNvPr>
          <p:cNvSpPr txBox="1">
            <a:spLocks/>
          </p:cNvSpPr>
          <p:nvPr/>
        </p:nvSpPr>
        <p:spPr>
          <a:xfrm>
            <a:off x="770011" y="1380967"/>
            <a:ext cx="4231198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4 classification models show the same accuracy score after using GridSearchCV to determine the best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</a:t>
            </a:r>
            <a:r>
              <a:rPr lang="en-SG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has the highest accuracy score 0.875 with the training dataset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55663-F7AE-256D-77C2-FCABB8C99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461" y="1390261"/>
            <a:ext cx="5629150" cy="434204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1E28509-762B-6503-4CDC-8021FF6E1F0C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4744381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performs the best at predicting True Positive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it did predict all 3 True Negative correctly, but given the small number of prediction (only 3), we can’t make much conclusion from 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also performs worst in False Positive, there are 3 cases where it predicted to be successful launch but in fact they were not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80967"/>
            <a:ext cx="5903913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suited classification model in addressing this problem is decision tree model with accuracy as high as 83.3333%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latin typeface="Abadi"/>
              </a:rPr>
              <a:t>EXTRA (Innovation Section)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1F4076D-2A0A-D76A-ECCE-6C2BA2BE0FF9}"/>
              </a:ext>
            </a:extLst>
          </p:cNvPr>
          <p:cNvSpPr txBox="1">
            <a:spLocks/>
          </p:cNvSpPr>
          <p:nvPr/>
        </p:nvSpPr>
        <p:spPr>
          <a:xfrm>
            <a:off x="770010" y="1380967"/>
            <a:ext cx="10515601" cy="46446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was trying to combine all 4 models together since all 4 models has 83.3333% of accuracy score with the test dataset, so I can't actually judge easily which is the best model to use, so why not use all and see if it actually gives any improvement?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concept is if 3 out of the 4 models predicted the same outcome, then we will take that outcome as the predicted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only 2 out of the 4 models predicted the same outcome, then we will take it as successful launch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I did a test on getting all yhat from the test_x datasets and compare all 4 yhat together and see if they are different from each other, and only if they differ from each other, this approach is doable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turns out that all 4 </a:t>
            </a:r>
            <a:r>
              <a:rPr lang="en-SG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yhats</a:t>
            </a: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equals each other, that means all 4 models predicted exactly the same using the test_x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SG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renders me no point continue trying to combine all 4 models into one because the combined model would have given the exact same predictions as any one of the model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373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https://github.com/pi31416chan/Coursera-Applied-Data-Science-Capstone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13205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portion of data are collected from requesting from SpaceX API and stored as a dataframe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rest of the data are scraped from SpaceX Past Launch Record (Wikipedia)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stored as a dataframe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 to only ‘Falcon 9’ booster version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Replace all NULL values from the Payload Mass with the average value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‘Class’ column from ‘Landing Outcome’ column to change all different outcomes to 0 (Failed) or 1 (Successful)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09BCCB-A0DA-110A-A326-AAF763CFF4E1}"/>
              </a:ext>
            </a:extLst>
          </p:cNvPr>
          <p:cNvSpPr txBox="1">
            <a:spLocks/>
          </p:cNvSpPr>
          <p:nvPr/>
        </p:nvSpPr>
        <p:spPr>
          <a:xfrm>
            <a:off x="770011" y="1430762"/>
            <a:ext cx="10104817" cy="462051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SG" sz="22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SG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SG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StandardScaler to normalize the train dataset X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train dataset Y is the ‘Class’ column of the dataframe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X and Y are split into 80% train dataset and 20% test dataset with train_test_split()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4 classification models are tested</a:t>
            </a:r>
            <a:b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</a:b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(Linear Regression, Decision Tree, Support Vector Machines, K-Nearest Neighbors4)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GridSearchCV to test all relevant parameters to find the best parameters for each of the model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accuracy scoring and confusion matrix to determine which model performs the best in predicting whether the first stage of a rocket launch will land successfully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43384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42769"/>
            <a:ext cx="10515600" cy="239211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of datasets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'rocket', 'payloads', 'launchpad', 'cores', 'flight_number', 'date_utc’ are collected from the calling SpaceX API (https://api.spacexdata.com/v4/...) and stored as a dataframe A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‘Flight No.’, ‘Launch site’, ‘Payload’, ‘Payload mass’, ‘Orbit’, ‘Customer’, ‘Launch outcome’, ‘Version Booster’, ‘Booster landing’ are scraped from Wikipedia (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Here</a:t>
            </a:r>
            <a:r>
              <a:rPr lang="en-SG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stored as a dataframe 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763C506-BFDF-5ABB-795F-B915D5E2FF1D}"/>
              </a:ext>
            </a:extLst>
          </p:cNvPr>
          <p:cNvSpPr/>
          <p:nvPr/>
        </p:nvSpPr>
        <p:spPr>
          <a:xfrm>
            <a:off x="1791476" y="4497357"/>
            <a:ext cx="1418253" cy="494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SpaceX API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3097D5-732C-C3E4-1474-99FD26558A77}"/>
              </a:ext>
            </a:extLst>
          </p:cNvPr>
          <p:cNvSpPr/>
          <p:nvPr/>
        </p:nvSpPr>
        <p:spPr>
          <a:xfrm>
            <a:off x="1791478" y="5832580"/>
            <a:ext cx="1418253" cy="494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Wikipedia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0BF7C-4B30-648C-317D-ED8B79FDF041}"/>
              </a:ext>
            </a:extLst>
          </p:cNvPr>
          <p:cNvSpPr txBox="1"/>
          <p:nvPr/>
        </p:nvSpPr>
        <p:spPr>
          <a:xfrm>
            <a:off x="1791477" y="3859382"/>
            <a:ext cx="1418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05C30-CB9C-FD18-E841-62ED8FD2E3D7}"/>
              </a:ext>
            </a:extLst>
          </p:cNvPr>
          <p:cNvSpPr txBox="1"/>
          <p:nvPr/>
        </p:nvSpPr>
        <p:spPr>
          <a:xfrm>
            <a:off x="5141166" y="3859382"/>
            <a:ext cx="1418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C9677-789C-0944-4F87-3760F3762FD6}"/>
              </a:ext>
            </a:extLst>
          </p:cNvPr>
          <p:cNvSpPr txBox="1"/>
          <p:nvPr/>
        </p:nvSpPr>
        <p:spPr>
          <a:xfrm>
            <a:off x="8490855" y="3859889"/>
            <a:ext cx="1418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Raw Dataset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2E6042-58CC-2BC2-ACA1-FCA63BE1C864}"/>
              </a:ext>
            </a:extLst>
          </p:cNvPr>
          <p:cNvSpPr/>
          <p:nvPr/>
        </p:nvSpPr>
        <p:spPr>
          <a:xfrm>
            <a:off x="8490855" y="4497356"/>
            <a:ext cx="1418253" cy="494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Dataframe</a:t>
            </a:r>
            <a:r>
              <a:rPr lang="en-SG" dirty="0"/>
              <a:t> 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7A6747-56DD-E653-AC56-EAB38A7F1265}"/>
              </a:ext>
            </a:extLst>
          </p:cNvPr>
          <p:cNvSpPr/>
          <p:nvPr/>
        </p:nvSpPr>
        <p:spPr>
          <a:xfrm>
            <a:off x="5029200" y="4413380"/>
            <a:ext cx="1642184" cy="6624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Request API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58F33D-1E07-9AA3-A655-F1E0E8331BF7}"/>
              </a:ext>
            </a:extLst>
          </p:cNvPr>
          <p:cNvCxnSpPr>
            <a:cxnSpLocks/>
            <a:stCxn id="3" idx="3"/>
            <a:endCxn id="8" idx="2"/>
          </p:cNvCxnSpPr>
          <p:nvPr/>
        </p:nvCxnSpPr>
        <p:spPr>
          <a:xfrm>
            <a:off x="3209729" y="4744618"/>
            <a:ext cx="18194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7CAA42-91E9-51F9-A5A8-46D545F0AD04}"/>
              </a:ext>
            </a:extLst>
          </p:cNvPr>
          <p:cNvCxnSpPr>
            <a:cxnSpLocks/>
            <a:stCxn id="7" idx="3"/>
            <a:endCxn id="25" idx="2"/>
          </p:cNvCxnSpPr>
          <p:nvPr/>
        </p:nvCxnSpPr>
        <p:spPr>
          <a:xfrm>
            <a:off x="3209731" y="6079841"/>
            <a:ext cx="18194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497A2C-C448-63BF-D7EA-019A4237BF4D}"/>
              </a:ext>
            </a:extLst>
          </p:cNvPr>
          <p:cNvCxnSpPr>
            <a:cxnSpLocks/>
            <a:stCxn id="8" idx="6"/>
            <a:endCxn id="13" idx="1"/>
          </p:cNvCxnSpPr>
          <p:nvPr/>
        </p:nvCxnSpPr>
        <p:spPr>
          <a:xfrm flipV="1">
            <a:off x="6671384" y="4744617"/>
            <a:ext cx="1819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3A032BC-144F-DB45-BD3D-8E4FE7124561}"/>
              </a:ext>
            </a:extLst>
          </p:cNvPr>
          <p:cNvSpPr/>
          <p:nvPr/>
        </p:nvSpPr>
        <p:spPr>
          <a:xfrm>
            <a:off x="5029200" y="5748603"/>
            <a:ext cx="1642184" cy="66247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Scaping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3DF6C2B-1AAE-6E0B-B163-9B0DA95F908D}"/>
              </a:ext>
            </a:extLst>
          </p:cNvPr>
          <p:cNvSpPr/>
          <p:nvPr/>
        </p:nvSpPr>
        <p:spPr>
          <a:xfrm>
            <a:off x="8490855" y="5832581"/>
            <a:ext cx="1418253" cy="4945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Dataframe</a:t>
            </a:r>
            <a:r>
              <a:rPr lang="en-SG" dirty="0"/>
              <a:t> 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EF1AF3-FF93-35A3-ED2A-E68DE9B5F771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>
            <a:off x="6671384" y="6079841"/>
            <a:ext cx="1819471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390262"/>
            <a:ext cx="4640263" cy="3984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past launch data from SpaceX API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Extract Key phrases from past launch data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Request SpaceX API for detailed information of all key phrases collected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Create launch_dict dictionary to contain all useful data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Create a dataframe from the launch_dict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Filter dataframe to contain “Falcon 9” booster version only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Reset the “Flight Number” column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Abadi" panose="020B0604020104020204" pitchFamily="34" charset="0"/>
              </a:rPr>
              <a:t>Replace the NULL value from “Payload Mass” column with the mean value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EE7B2-8875-DDF3-D041-02A6A9BEB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25" y="2108135"/>
            <a:ext cx="5096586" cy="297221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66D49B1-6528-BD33-9D53-C00D3662E0BC}"/>
              </a:ext>
            </a:extLst>
          </p:cNvPr>
          <p:cNvSpPr txBox="1">
            <a:spLocks/>
          </p:cNvSpPr>
          <p:nvPr/>
        </p:nvSpPr>
        <p:spPr>
          <a:xfrm>
            <a:off x="820737" y="5676996"/>
            <a:ext cx="10264030" cy="6423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 Notebook (Github):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https://github.com/pi31416chan/Coursera-Applied-Data-Science-Capstone/blob/07e61d917346674b1d013b39d6612eda41309e1b/1.%20Data%20Collection%20API.ipynb</a:t>
            </a:r>
            <a:endParaRPr lang="en-US" sz="16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3720</Words>
  <Application>Microsoft Office PowerPoint</Application>
  <PresentationFormat>Widescreen</PresentationFormat>
  <Paragraphs>389</Paragraphs>
  <Slides>52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Pi Chan</cp:lastModifiedBy>
  <cp:revision>226</cp:revision>
  <dcterms:created xsi:type="dcterms:W3CDTF">2021-04-29T18:58:34Z</dcterms:created>
  <dcterms:modified xsi:type="dcterms:W3CDTF">2022-07-29T15:55:37Z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